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8"/>
  </p:notesMasterIdLst>
  <p:sldIdLst>
    <p:sldId id="256" r:id="rId2"/>
    <p:sldId id="257" r:id="rId3"/>
    <p:sldId id="259" r:id="rId4"/>
    <p:sldId id="260" r:id="rId5"/>
    <p:sldId id="267" r:id="rId6"/>
    <p:sldId id="266" r:id="rId7"/>
    <p:sldId id="268" r:id="rId8"/>
    <p:sldId id="270" r:id="rId9"/>
    <p:sldId id="269" r:id="rId10"/>
    <p:sldId id="272" r:id="rId11"/>
    <p:sldId id="273" r:id="rId12"/>
    <p:sldId id="276" r:id="rId13"/>
    <p:sldId id="277" r:id="rId14"/>
    <p:sldId id="274" r:id="rId15"/>
    <p:sldId id="271"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snapToGrid="0">
      <p:cViewPr varScale="1">
        <p:scale>
          <a:sx n="48" d="100"/>
          <a:sy n="48" d="100"/>
        </p:scale>
        <p:origin x="97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79072-BAF2-4C9C-B182-AAEFE8AEB6DE}" type="datetimeFigureOut">
              <a:rPr lang="nl-NL" smtClean="0"/>
              <a:t>24-9-2025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C4A99-F7D6-4E68-AEBD-51271AEB146A}" type="slidenum">
              <a:rPr lang="nl-NL" smtClean="0"/>
              <a:t>‹nr.›</a:t>
            </a:fld>
            <a:endParaRPr lang="nl-NL"/>
          </a:p>
        </p:txBody>
      </p:sp>
    </p:spTree>
    <p:extLst>
      <p:ext uri="{BB962C8B-B14F-4D97-AF65-F5344CB8AC3E}">
        <p14:creationId xmlns:p14="http://schemas.microsoft.com/office/powerpoint/2010/main" val="287134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endParaRPr lang="nl-NL" dirty="0"/>
          </a:p>
        </p:txBody>
      </p:sp>
      <p:sp>
        <p:nvSpPr>
          <p:cNvPr id="4" name="Tijdelijke aanduiding voor dianummer 3"/>
          <p:cNvSpPr>
            <a:spLocks noGrp="1"/>
          </p:cNvSpPr>
          <p:nvPr>
            <p:ph type="sldNum" sz="quarter" idx="5"/>
          </p:nvPr>
        </p:nvSpPr>
        <p:spPr/>
        <p:txBody>
          <a:bodyPr/>
          <a:lstStyle/>
          <a:p>
            <a:fld id="{4ACC4A99-F7D6-4E68-AEBD-51271AEB146A}" type="slidenum">
              <a:rPr lang="nl-NL" smtClean="0"/>
              <a:t>11</a:t>
            </a:fld>
            <a:endParaRPr lang="nl-NL"/>
          </a:p>
        </p:txBody>
      </p:sp>
    </p:spTree>
    <p:extLst>
      <p:ext uri="{BB962C8B-B14F-4D97-AF65-F5344CB8AC3E}">
        <p14:creationId xmlns:p14="http://schemas.microsoft.com/office/powerpoint/2010/main" val="364049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endParaRPr lang="nl-NL" dirty="0"/>
          </a:p>
        </p:txBody>
      </p:sp>
      <p:sp>
        <p:nvSpPr>
          <p:cNvPr id="4" name="Tijdelijke aanduiding voor dianummer 3"/>
          <p:cNvSpPr>
            <a:spLocks noGrp="1"/>
          </p:cNvSpPr>
          <p:nvPr>
            <p:ph type="sldNum" sz="quarter" idx="5"/>
          </p:nvPr>
        </p:nvSpPr>
        <p:spPr/>
        <p:txBody>
          <a:bodyPr/>
          <a:lstStyle/>
          <a:p>
            <a:fld id="{4ACC4A99-F7D6-4E68-AEBD-51271AEB146A}" type="slidenum">
              <a:rPr lang="nl-NL" smtClean="0"/>
              <a:t>12</a:t>
            </a:fld>
            <a:endParaRPr lang="nl-NL"/>
          </a:p>
        </p:txBody>
      </p:sp>
    </p:spTree>
    <p:extLst>
      <p:ext uri="{BB962C8B-B14F-4D97-AF65-F5344CB8AC3E}">
        <p14:creationId xmlns:p14="http://schemas.microsoft.com/office/powerpoint/2010/main" val="354372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endParaRPr lang="nl-NL" dirty="0"/>
          </a:p>
        </p:txBody>
      </p:sp>
      <p:sp>
        <p:nvSpPr>
          <p:cNvPr id="4" name="Tijdelijke aanduiding voor dianummer 3"/>
          <p:cNvSpPr>
            <a:spLocks noGrp="1"/>
          </p:cNvSpPr>
          <p:nvPr>
            <p:ph type="sldNum" sz="quarter" idx="5"/>
          </p:nvPr>
        </p:nvSpPr>
        <p:spPr/>
        <p:txBody>
          <a:bodyPr/>
          <a:lstStyle/>
          <a:p>
            <a:fld id="{4ACC4A99-F7D6-4E68-AEBD-51271AEB146A}" type="slidenum">
              <a:rPr lang="nl-NL" smtClean="0"/>
              <a:t>13</a:t>
            </a:fld>
            <a:endParaRPr lang="nl-NL"/>
          </a:p>
        </p:txBody>
      </p:sp>
    </p:spTree>
    <p:extLst>
      <p:ext uri="{BB962C8B-B14F-4D97-AF65-F5344CB8AC3E}">
        <p14:creationId xmlns:p14="http://schemas.microsoft.com/office/powerpoint/2010/main" val="389623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1523083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61814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2516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106012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4825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184114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236166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96934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1272734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45878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72793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63871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376397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361203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394988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CDE23C7-78A4-413A-A84B-93D4CC0A9EB1}" type="datetimeFigureOut">
              <a:rPr lang="en-US" smtClean="0"/>
              <a:pPr/>
              <a:t>9/24/2025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B39E08-E0E5-4B1A-8F7D-08FE7678A3B6}" type="slidenum">
              <a:rPr lang="en-US" smtClean="0"/>
              <a:pPr/>
              <a:t>‹nr.›</a:t>
            </a:fld>
            <a:endParaRPr lang="en-US"/>
          </a:p>
        </p:txBody>
      </p:sp>
    </p:spTree>
    <p:extLst>
      <p:ext uri="{BB962C8B-B14F-4D97-AF65-F5344CB8AC3E}">
        <p14:creationId xmlns:p14="http://schemas.microsoft.com/office/powerpoint/2010/main" val="2482752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DE23C7-78A4-413A-A84B-93D4CC0A9EB1}" type="datetimeFigureOut">
              <a:rPr lang="en-US" smtClean="0"/>
              <a:pPr/>
              <a:t>9/24/2025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B39E08-E0E5-4B1A-8F7D-08FE7678A3B6}" type="slidenum">
              <a:rPr lang="en-US" smtClean="0"/>
              <a:pPr/>
              <a:t>‹nr.›</a:t>
            </a:fld>
            <a:endParaRPr lang="en-US"/>
          </a:p>
        </p:txBody>
      </p:sp>
    </p:spTree>
    <p:extLst>
      <p:ext uri="{BB962C8B-B14F-4D97-AF65-F5344CB8AC3E}">
        <p14:creationId xmlns:p14="http://schemas.microsoft.com/office/powerpoint/2010/main" val="2662465771"/>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3F034-735F-2A48-CBA7-40B16C18FDD3}"/>
              </a:ext>
            </a:extLst>
          </p:cNvPr>
          <p:cNvSpPr>
            <a:spLocks noGrp="1"/>
          </p:cNvSpPr>
          <p:nvPr>
            <p:ph type="ctrTitle"/>
          </p:nvPr>
        </p:nvSpPr>
        <p:spPr>
          <a:xfrm>
            <a:off x="47194" y="2799120"/>
            <a:ext cx="5488367" cy="1259758"/>
          </a:xfrm>
        </p:spPr>
        <p:txBody>
          <a:bodyPr anchor="b">
            <a:noAutofit/>
          </a:bodyPr>
          <a:lstStyle/>
          <a:p>
            <a:r>
              <a:rPr lang="nl-NL" sz="2800" dirty="0"/>
              <a:t>Informatie assistent-scheidsrechters</a:t>
            </a:r>
            <a:br>
              <a:rPr lang="nl-NL" sz="2800" dirty="0"/>
            </a:br>
            <a:endParaRPr lang="nl-NL" sz="2800" dirty="0"/>
          </a:p>
        </p:txBody>
      </p:sp>
      <p:pic>
        <p:nvPicPr>
          <p:cNvPr id="4" name="Afbeelding 3">
            <a:extLst>
              <a:ext uri="{FF2B5EF4-FFF2-40B4-BE49-F238E27FC236}">
                <a16:creationId xmlns:a16="http://schemas.microsoft.com/office/drawing/2014/main" id="{93D615AD-8C04-EA5F-8DEE-62FE4E37DF9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535561" y="1565173"/>
            <a:ext cx="3727653" cy="3727653"/>
          </a:xfrm>
          <a:prstGeom prst="rect">
            <a:avLst/>
          </a:prstGeom>
        </p:spPr>
      </p:pic>
    </p:spTree>
    <p:extLst>
      <p:ext uri="{BB962C8B-B14F-4D97-AF65-F5344CB8AC3E}">
        <p14:creationId xmlns:p14="http://schemas.microsoft.com/office/powerpoint/2010/main" val="181306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pPr marL="0" indent="0">
              <a:buNone/>
            </a:pPr>
            <a:r>
              <a:rPr lang="nl-NL" sz="2200" dirty="0">
                <a:solidFill>
                  <a:schemeClr val="accent1"/>
                </a:solidFill>
              </a:rPr>
              <a:t>Buitenspel</a:t>
            </a:r>
          </a:p>
          <a:p>
            <a:r>
              <a:rPr lang="nl-NL" sz="2200" dirty="0"/>
              <a:t>Vlag pas voor buitenspel als speler die buitenspel staat de bal krijgt of het spel hindert door zijn aanwezigheid</a:t>
            </a:r>
          </a:p>
          <a:p>
            <a:r>
              <a:rPr lang="nl-NL" sz="2200" dirty="0"/>
              <a:t>Steek je vlag een paar seconden omhoog en wijs de vlag daarna naar voren</a:t>
            </a:r>
            <a:br>
              <a:rPr lang="nl-NL" sz="2200" dirty="0"/>
            </a:br>
            <a:endParaRPr lang="nl-NL" sz="2200" dirty="0"/>
          </a:p>
        </p:txBody>
      </p:sp>
      <p:pic>
        <p:nvPicPr>
          <p:cNvPr id="4" name="Afbeelding 3">
            <a:extLst>
              <a:ext uri="{FF2B5EF4-FFF2-40B4-BE49-F238E27FC236}">
                <a16:creationId xmlns:a16="http://schemas.microsoft.com/office/drawing/2014/main" id="{C31B42F1-CB17-83C1-0D95-9582B7EF2522}"/>
              </a:ext>
            </a:extLst>
          </p:cNvPr>
          <p:cNvPicPr>
            <a:picLocks noChangeAspect="1"/>
          </p:cNvPicPr>
          <p:nvPr/>
        </p:nvPicPr>
        <p:blipFill>
          <a:blip r:embed="rId2"/>
          <a:stretch>
            <a:fillRect/>
          </a:stretch>
        </p:blipFill>
        <p:spPr>
          <a:xfrm>
            <a:off x="617247" y="2603040"/>
            <a:ext cx="426129" cy="426129"/>
          </a:xfrm>
          <a:prstGeom prst="rect">
            <a:avLst/>
          </a:prstGeom>
        </p:spPr>
      </p:pic>
      <p:pic>
        <p:nvPicPr>
          <p:cNvPr id="8" name="Afbeelding 7">
            <a:extLst>
              <a:ext uri="{FF2B5EF4-FFF2-40B4-BE49-F238E27FC236}">
                <a16:creationId xmlns:a16="http://schemas.microsoft.com/office/drawing/2014/main" id="{BDD2AB89-3F81-3B40-759D-FD9B330900AD}"/>
              </a:ext>
            </a:extLst>
          </p:cNvPr>
          <p:cNvPicPr>
            <a:picLocks noChangeAspect="1"/>
          </p:cNvPicPr>
          <p:nvPr/>
        </p:nvPicPr>
        <p:blipFill>
          <a:blip r:embed="rId3"/>
          <a:stretch>
            <a:fillRect/>
          </a:stretch>
        </p:blipFill>
        <p:spPr>
          <a:xfrm>
            <a:off x="3915675" y="3970835"/>
            <a:ext cx="4972685" cy="2464437"/>
          </a:xfrm>
          <a:prstGeom prst="rect">
            <a:avLst/>
          </a:prstGeom>
        </p:spPr>
      </p:pic>
      <p:pic>
        <p:nvPicPr>
          <p:cNvPr id="9" name="Afbeelding 8">
            <a:extLst>
              <a:ext uri="{FF2B5EF4-FFF2-40B4-BE49-F238E27FC236}">
                <a16:creationId xmlns:a16="http://schemas.microsoft.com/office/drawing/2014/main" id="{A87D862D-D5E5-C3B0-EA44-7CD9343E61F3}"/>
              </a:ext>
            </a:extLst>
          </p:cNvPr>
          <p:cNvPicPr>
            <a:picLocks noChangeAspect="1"/>
          </p:cNvPicPr>
          <p:nvPr/>
        </p:nvPicPr>
        <p:blipFill>
          <a:blip r:embed="rId2"/>
          <a:stretch>
            <a:fillRect/>
          </a:stretch>
        </p:blipFill>
        <p:spPr>
          <a:xfrm>
            <a:off x="617246" y="3429000"/>
            <a:ext cx="426129" cy="426129"/>
          </a:xfrm>
          <a:prstGeom prst="rect">
            <a:avLst/>
          </a:prstGeom>
        </p:spPr>
      </p:pic>
    </p:spTree>
    <p:extLst>
      <p:ext uri="{BB962C8B-B14F-4D97-AF65-F5344CB8AC3E}">
        <p14:creationId xmlns:p14="http://schemas.microsoft.com/office/powerpoint/2010/main" val="36830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737422" y="1334680"/>
            <a:ext cx="8968111" cy="4476185"/>
          </a:xfrm>
        </p:spPr>
        <p:txBody>
          <a:bodyPr>
            <a:normAutofit/>
          </a:bodyPr>
          <a:lstStyle/>
          <a:p>
            <a:pPr marL="0" indent="0">
              <a:buNone/>
            </a:pPr>
            <a:r>
              <a:rPr lang="nl-NL" sz="2200" dirty="0">
                <a:solidFill>
                  <a:schemeClr val="accent1"/>
                </a:solidFill>
              </a:rPr>
              <a:t>Buitenspel</a:t>
            </a:r>
          </a:p>
          <a:p>
            <a:r>
              <a:rPr lang="nl-NL" sz="2200" dirty="0"/>
              <a:t>De aanvallende speler staat buitenspel op het moment dat de bal naar hem/haar wordt gespeeld op een positie dichterbij de achterlijn dan de een na laatste tegenstander. De laatste tegenstander is vaak de keeper, maar kan ook een verdediger zijn als de keeper uit het doel is gekomen.</a:t>
            </a:r>
            <a:br>
              <a:rPr lang="nl-NL" sz="2200" dirty="0"/>
            </a:br>
            <a:endParaRPr lang="nl-NL" sz="2200" dirty="0"/>
          </a:p>
        </p:txBody>
      </p:sp>
      <p:pic>
        <p:nvPicPr>
          <p:cNvPr id="6" name="Afbeelding 5">
            <a:extLst>
              <a:ext uri="{FF2B5EF4-FFF2-40B4-BE49-F238E27FC236}">
                <a16:creationId xmlns:a16="http://schemas.microsoft.com/office/drawing/2014/main" id="{B03C2F2B-6920-1629-EBD9-3F7713FEBEAF}"/>
              </a:ext>
            </a:extLst>
          </p:cNvPr>
          <p:cNvPicPr>
            <a:picLocks noChangeAspect="1"/>
          </p:cNvPicPr>
          <p:nvPr/>
        </p:nvPicPr>
        <p:blipFill>
          <a:blip r:embed="rId3"/>
          <a:stretch>
            <a:fillRect/>
          </a:stretch>
        </p:blipFill>
        <p:spPr>
          <a:xfrm>
            <a:off x="677334" y="1777131"/>
            <a:ext cx="426129" cy="426129"/>
          </a:xfrm>
          <a:prstGeom prst="rect">
            <a:avLst/>
          </a:prstGeom>
        </p:spPr>
      </p:pic>
      <p:pic>
        <p:nvPicPr>
          <p:cNvPr id="5" name="Afbeelding 4">
            <a:extLst>
              <a:ext uri="{FF2B5EF4-FFF2-40B4-BE49-F238E27FC236}">
                <a16:creationId xmlns:a16="http://schemas.microsoft.com/office/drawing/2014/main" id="{106E4937-C9B4-5200-3BE3-5A8F55E99C57}"/>
              </a:ext>
            </a:extLst>
          </p:cNvPr>
          <p:cNvPicPr>
            <a:picLocks noChangeAspect="1"/>
          </p:cNvPicPr>
          <p:nvPr/>
        </p:nvPicPr>
        <p:blipFill>
          <a:blip r:embed="rId4"/>
          <a:stretch>
            <a:fillRect/>
          </a:stretch>
        </p:blipFill>
        <p:spPr>
          <a:xfrm>
            <a:off x="3364091" y="3618271"/>
            <a:ext cx="5463817" cy="3073397"/>
          </a:xfrm>
          <a:prstGeom prst="rect">
            <a:avLst/>
          </a:prstGeom>
        </p:spPr>
      </p:pic>
    </p:spTree>
    <p:extLst>
      <p:ext uri="{BB962C8B-B14F-4D97-AF65-F5344CB8AC3E}">
        <p14:creationId xmlns:p14="http://schemas.microsoft.com/office/powerpoint/2010/main" val="19714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737422" y="1334680"/>
            <a:ext cx="8968111" cy="4476185"/>
          </a:xfrm>
        </p:spPr>
        <p:txBody>
          <a:bodyPr>
            <a:normAutofit/>
          </a:bodyPr>
          <a:lstStyle/>
          <a:p>
            <a:pPr marL="0" indent="0">
              <a:buNone/>
            </a:pPr>
            <a:r>
              <a:rPr lang="nl-NL" sz="2200" dirty="0">
                <a:solidFill>
                  <a:schemeClr val="accent1"/>
                </a:solidFill>
              </a:rPr>
              <a:t>Buitenspel</a:t>
            </a:r>
          </a:p>
          <a:p>
            <a:r>
              <a:rPr lang="nl-NL" sz="2200" dirty="0"/>
              <a:t>De aanvallende speler staat buitenspel op het moment dat de bal terugkomt van paal, lat, keeper, rug tegenstander etc. en hij/zij voordeel trekt uit zijn buitenspel positie. Ook hier geldt het moment van spelen en niet van ontvangen.</a:t>
            </a:r>
            <a:br>
              <a:rPr lang="nl-NL" sz="2200" dirty="0"/>
            </a:br>
            <a:endParaRPr lang="nl-NL" sz="2200" dirty="0"/>
          </a:p>
        </p:txBody>
      </p:sp>
      <p:pic>
        <p:nvPicPr>
          <p:cNvPr id="6" name="Afbeelding 5">
            <a:extLst>
              <a:ext uri="{FF2B5EF4-FFF2-40B4-BE49-F238E27FC236}">
                <a16:creationId xmlns:a16="http://schemas.microsoft.com/office/drawing/2014/main" id="{B03C2F2B-6920-1629-EBD9-3F7713FEBEAF}"/>
              </a:ext>
            </a:extLst>
          </p:cNvPr>
          <p:cNvPicPr>
            <a:picLocks noChangeAspect="1"/>
          </p:cNvPicPr>
          <p:nvPr/>
        </p:nvPicPr>
        <p:blipFill>
          <a:blip r:embed="rId3"/>
          <a:stretch>
            <a:fillRect/>
          </a:stretch>
        </p:blipFill>
        <p:spPr>
          <a:xfrm>
            <a:off x="677334" y="1777131"/>
            <a:ext cx="426129" cy="426129"/>
          </a:xfrm>
          <a:prstGeom prst="rect">
            <a:avLst/>
          </a:prstGeom>
        </p:spPr>
      </p:pic>
      <p:pic>
        <p:nvPicPr>
          <p:cNvPr id="4" name="Afbeelding 3">
            <a:extLst>
              <a:ext uri="{FF2B5EF4-FFF2-40B4-BE49-F238E27FC236}">
                <a16:creationId xmlns:a16="http://schemas.microsoft.com/office/drawing/2014/main" id="{D72ABD88-EA80-7E8F-D62A-E73D1F1C2093}"/>
              </a:ext>
            </a:extLst>
          </p:cNvPr>
          <p:cNvPicPr>
            <a:picLocks noChangeAspect="1"/>
          </p:cNvPicPr>
          <p:nvPr/>
        </p:nvPicPr>
        <p:blipFill>
          <a:blip r:embed="rId4"/>
          <a:srcRect l="445" t="10058" r="1"/>
          <a:stretch/>
        </p:blipFill>
        <p:spPr>
          <a:xfrm>
            <a:off x="2842883" y="3330678"/>
            <a:ext cx="6506233" cy="3026866"/>
          </a:xfrm>
          <a:prstGeom prst="rect">
            <a:avLst/>
          </a:prstGeom>
        </p:spPr>
      </p:pic>
    </p:spTree>
    <p:extLst>
      <p:ext uri="{BB962C8B-B14F-4D97-AF65-F5344CB8AC3E}">
        <p14:creationId xmlns:p14="http://schemas.microsoft.com/office/powerpoint/2010/main" val="241049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737422" y="1334680"/>
            <a:ext cx="8968111" cy="4476185"/>
          </a:xfrm>
        </p:spPr>
        <p:txBody>
          <a:bodyPr>
            <a:normAutofit/>
          </a:bodyPr>
          <a:lstStyle/>
          <a:p>
            <a:pPr marL="0" indent="0">
              <a:buNone/>
            </a:pPr>
            <a:r>
              <a:rPr lang="nl-NL" sz="2200" dirty="0">
                <a:solidFill>
                  <a:schemeClr val="accent1"/>
                </a:solidFill>
              </a:rPr>
              <a:t>Buitenspel</a:t>
            </a:r>
          </a:p>
          <a:p>
            <a:r>
              <a:rPr lang="nl-NL" sz="2200" dirty="0"/>
              <a:t>De aanvallende speler staat buitenspel op het moment hij/zij de tegenstander beïnvloedt door het gezichtsveld te belemmeren, een beweging te blokkeren of een beweging/gebaar te maken waardoor tegenstander wordt misleidt. Ook hier geldt het moment van spelen en niet van ontvangen.</a:t>
            </a:r>
            <a:br>
              <a:rPr lang="nl-NL" sz="2200" dirty="0"/>
            </a:br>
            <a:endParaRPr lang="nl-NL" sz="2200" dirty="0"/>
          </a:p>
        </p:txBody>
      </p:sp>
      <p:pic>
        <p:nvPicPr>
          <p:cNvPr id="6" name="Afbeelding 5">
            <a:extLst>
              <a:ext uri="{FF2B5EF4-FFF2-40B4-BE49-F238E27FC236}">
                <a16:creationId xmlns:a16="http://schemas.microsoft.com/office/drawing/2014/main" id="{B03C2F2B-6920-1629-EBD9-3F7713FEBEAF}"/>
              </a:ext>
            </a:extLst>
          </p:cNvPr>
          <p:cNvPicPr>
            <a:picLocks noChangeAspect="1"/>
          </p:cNvPicPr>
          <p:nvPr/>
        </p:nvPicPr>
        <p:blipFill>
          <a:blip r:embed="rId3"/>
          <a:stretch>
            <a:fillRect/>
          </a:stretch>
        </p:blipFill>
        <p:spPr>
          <a:xfrm>
            <a:off x="677334" y="1777131"/>
            <a:ext cx="426129" cy="426129"/>
          </a:xfrm>
          <a:prstGeom prst="rect">
            <a:avLst/>
          </a:prstGeom>
        </p:spPr>
      </p:pic>
      <p:pic>
        <p:nvPicPr>
          <p:cNvPr id="7" name="Afbeelding 6">
            <a:extLst>
              <a:ext uri="{FF2B5EF4-FFF2-40B4-BE49-F238E27FC236}">
                <a16:creationId xmlns:a16="http://schemas.microsoft.com/office/drawing/2014/main" id="{8A62680E-D20A-F152-AA2E-68B2D9365484}"/>
              </a:ext>
            </a:extLst>
          </p:cNvPr>
          <p:cNvPicPr>
            <a:picLocks noChangeAspect="1"/>
          </p:cNvPicPr>
          <p:nvPr/>
        </p:nvPicPr>
        <p:blipFill>
          <a:blip r:embed="rId4"/>
          <a:stretch>
            <a:fillRect/>
          </a:stretch>
        </p:blipFill>
        <p:spPr>
          <a:xfrm>
            <a:off x="3120028" y="3563926"/>
            <a:ext cx="5951943" cy="2972019"/>
          </a:xfrm>
          <a:prstGeom prst="rect">
            <a:avLst/>
          </a:prstGeom>
        </p:spPr>
      </p:pic>
    </p:spTree>
    <p:extLst>
      <p:ext uri="{BB962C8B-B14F-4D97-AF65-F5344CB8AC3E}">
        <p14:creationId xmlns:p14="http://schemas.microsoft.com/office/powerpoint/2010/main" val="77478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pPr marL="0" indent="0">
              <a:buNone/>
            </a:pPr>
            <a:r>
              <a:rPr lang="nl-NL" sz="2200" dirty="0">
                <a:solidFill>
                  <a:schemeClr val="accent1"/>
                </a:solidFill>
              </a:rPr>
              <a:t>Buitenspel</a:t>
            </a:r>
          </a:p>
          <a:p>
            <a:r>
              <a:rPr lang="nl-NL" sz="2200" dirty="0"/>
              <a:t>Geen buitenspel</a:t>
            </a:r>
            <a:br>
              <a:rPr lang="nl-NL" sz="2200" dirty="0"/>
            </a:br>
            <a:r>
              <a:rPr lang="nl-NL" sz="2200" dirty="0"/>
              <a:t>- Ingooi (wel met zelfpass O13 en O14)</a:t>
            </a:r>
            <a:br>
              <a:rPr lang="nl-NL" sz="2200" dirty="0"/>
            </a:br>
            <a:r>
              <a:rPr lang="nl-NL" sz="2200" dirty="0"/>
              <a:t>- Hoekschop</a:t>
            </a:r>
            <a:br>
              <a:rPr lang="nl-NL" sz="2200" dirty="0"/>
            </a:br>
            <a:r>
              <a:rPr lang="nl-NL" sz="2200" dirty="0"/>
              <a:t>- Doeltrap</a:t>
            </a:r>
            <a:br>
              <a:rPr lang="nl-NL" sz="2200" dirty="0"/>
            </a:br>
            <a:r>
              <a:rPr lang="nl-NL" sz="2200" dirty="0"/>
              <a:t>- Zodra de aanvaller van eigen helft komt op het moment dat de bal naar deze speler werd gespeeld</a:t>
            </a:r>
            <a:br>
              <a:rPr lang="nl-NL" sz="2200" dirty="0"/>
            </a:br>
            <a:r>
              <a:rPr lang="nl-NL" sz="2200" dirty="0"/>
              <a:t>- Zodra de bal naar (schuin) naar achteren wordt gespeeld oftewel als de bal naar een aanvaller wordt gespeeld die zich op het moment van spelen achter de lijn van de bal bevindt </a:t>
            </a:r>
            <a:br>
              <a:rPr lang="nl-NL" sz="2200" dirty="0"/>
            </a:br>
            <a:endParaRPr lang="nl-NL" sz="2200" dirty="0"/>
          </a:p>
          <a:p>
            <a:pPr>
              <a:buFont typeface="Courier New" panose="02070309020205020404" pitchFamily="49" charset="0"/>
              <a:buChar char="o"/>
            </a:pPr>
            <a:endParaRPr lang="nl-NL" sz="2200" dirty="0"/>
          </a:p>
          <a:p>
            <a:endParaRPr lang="nl-NL" sz="2200" dirty="0"/>
          </a:p>
        </p:txBody>
      </p:sp>
      <p:pic>
        <p:nvPicPr>
          <p:cNvPr id="6" name="Afbeelding 5">
            <a:extLst>
              <a:ext uri="{FF2B5EF4-FFF2-40B4-BE49-F238E27FC236}">
                <a16:creationId xmlns:a16="http://schemas.microsoft.com/office/drawing/2014/main" id="{B03C2F2B-6920-1629-EBD9-3F7713FEBEAF}"/>
              </a:ext>
            </a:extLst>
          </p:cNvPr>
          <p:cNvPicPr>
            <a:picLocks noChangeAspect="1"/>
          </p:cNvPicPr>
          <p:nvPr/>
        </p:nvPicPr>
        <p:blipFill>
          <a:blip r:embed="rId2"/>
          <a:stretch>
            <a:fillRect/>
          </a:stretch>
        </p:blipFill>
        <p:spPr>
          <a:xfrm>
            <a:off x="617245" y="2603040"/>
            <a:ext cx="426129" cy="426129"/>
          </a:xfrm>
          <a:prstGeom prst="rect">
            <a:avLst/>
          </a:prstGeom>
        </p:spPr>
      </p:pic>
    </p:spTree>
    <p:extLst>
      <p:ext uri="{BB962C8B-B14F-4D97-AF65-F5344CB8AC3E}">
        <p14:creationId xmlns:p14="http://schemas.microsoft.com/office/powerpoint/2010/main" val="390397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pPr marL="0" indent="0">
              <a:buNone/>
            </a:pPr>
            <a:r>
              <a:rPr lang="nl-NL" sz="2200" dirty="0">
                <a:solidFill>
                  <a:schemeClr val="accent1"/>
                </a:solidFill>
              </a:rPr>
              <a:t>Overige situaties</a:t>
            </a:r>
          </a:p>
          <a:p>
            <a:r>
              <a:rPr lang="nl-NL" sz="2200" dirty="0"/>
              <a:t>Niet vaak voorkomende situatie is dat je als grensrechter van Bernardus moet vlaggen voor een wissel of overtreding</a:t>
            </a:r>
          </a:p>
          <a:p>
            <a:r>
              <a:rPr lang="nl-NL" sz="2200" dirty="0"/>
              <a:t>Overtreding: Wapper met de vlag. Steek daarna de vlag schuin omhoog in de richting van het team dat de overtreding heeft begaan. Doe dit alleen als je dit hebt afgesproken met de scheidsrechter</a:t>
            </a:r>
          </a:p>
          <a:p>
            <a:r>
              <a:rPr lang="nl-NL" sz="2200" dirty="0"/>
              <a:t>Wissel: </a:t>
            </a:r>
            <a:br>
              <a:rPr lang="nl-NL" sz="2200" dirty="0"/>
            </a:br>
            <a:endParaRPr lang="nl-NL" sz="2200" dirty="0"/>
          </a:p>
          <a:p>
            <a:pPr>
              <a:buFont typeface="Courier New" panose="02070309020205020404" pitchFamily="49" charset="0"/>
              <a:buChar char="o"/>
            </a:pPr>
            <a:endParaRPr lang="nl-NL" sz="2200" dirty="0"/>
          </a:p>
          <a:p>
            <a:endParaRPr lang="nl-NL" sz="2200" dirty="0"/>
          </a:p>
        </p:txBody>
      </p:sp>
      <p:pic>
        <p:nvPicPr>
          <p:cNvPr id="4" name="Afbeelding 3">
            <a:extLst>
              <a:ext uri="{FF2B5EF4-FFF2-40B4-BE49-F238E27FC236}">
                <a16:creationId xmlns:a16="http://schemas.microsoft.com/office/drawing/2014/main" id="{C31B42F1-CB17-83C1-0D95-9582B7EF2522}"/>
              </a:ext>
            </a:extLst>
          </p:cNvPr>
          <p:cNvPicPr>
            <a:picLocks noChangeAspect="1"/>
          </p:cNvPicPr>
          <p:nvPr/>
        </p:nvPicPr>
        <p:blipFill>
          <a:blip r:embed="rId2"/>
          <a:stretch>
            <a:fillRect/>
          </a:stretch>
        </p:blipFill>
        <p:spPr>
          <a:xfrm>
            <a:off x="617247" y="2603040"/>
            <a:ext cx="426129" cy="426129"/>
          </a:xfrm>
          <a:prstGeom prst="rect">
            <a:avLst/>
          </a:prstGeom>
        </p:spPr>
      </p:pic>
      <p:pic>
        <p:nvPicPr>
          <p:cNvPr id="6" name="Afbeelding 5">
            <a:extLst>
              <a:ext uri="{FF2B5EF4-FFF2-40B4-BE49-F238E27FC236}">
                <a16:creationId xmlns:a16="http://schemas.microsoft.com/office/drawing/2014/main" id="{B03C2F2B-6920-1629-EBD9-3F7713FEBEAF}"/>
              </a:ext>
            </a:extLst>
          </p:cNvPr>
          <p:cNvPicPr>
            <a:picLocks noChangeAspect="1"/>
          </p:cNvPicPr>
          <p:nvPr/>
        </p:nvPicPr>
        <p:blipFill>
          <a:blip r:embed="rId2"/>
          <a:stretch>
            <a:fillRect/>
          </a:stretch>
        </p:blipFill>
        <p:spPr>
          <a:xfrm>
            <a:off x="617246" y="3402703"/>
            <a:ext cx="426129" cy="426129"/>
          </a:xfrm>
          <a:prstGeom prst="rect">
            <a:avLst/>
          </a:prstGeom>
        </p:spPr>
      </p:pic>
      <p:pic>
        <p:nvPicPr>
          <p:cNvPr id="7" name="Afbeelding 6">
            <a:extLst>
              <a:ext uri="{FF2B5EF4-FFF2-40B4-BE49-F238E27FC236}">
                <a16:creationId xmlns:a16="http://schemas.microsoft.com/office/drawing/2014/main" id="{1EAF397B-68F2-0B5A-8E26-2AE3CC2401BB}"/>
              </a:ext>
            </a:extLst>
          </p:cNvPr>
          <p:cNvPicPr>
            <a:picLocks noChangeAspect="1"/>
          </p:cNvPicPr>
          <p:nvPr/>
        </p:nvPicPr>
        <p:blipFill>
          <a:blip r:embed="rId2"/>
          <a:stretch>
            <a:fillRect/>
          </a:stretch>
        </p:blipFill>
        <p:spPr>
          <a:xfrm>
            <a:off x="617246" y="4568196"/>
            <a:ext cx="426129" cy="426129"/>
          </a:xfrm>
          <a:prstGeom prst="rect">
            <a:avLst/>
          </a:prstGeom>
        </p:spPr>
      </p:pic>
      <p:pic>
        <p:nvPicPr>
          <p:cNvPr id="8" name="Afbeelding 7" descr="wisselgebaar regels grensrechter">
            <a:extLst>
              <a:ext uri="{FF2B5EF4-FFF2-40B4-BE49-F238E27FC236}">
                <a16:creationId xmlns:a16="http://schemas.microsoft.com/office/drawing/2014/main" id="{78F66656-FC0B-1A04-18AD-227260912E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6156" y="4519684"/>
            <a:ext cx="723900" cy="2117090"/>
          </a:xfrm>
          <a:prstGeom prst="rect">
            <a:avLst/>
          </a:prstGeom>
          <a:noFill/>
          <a:ln>
            <a:noFill/>
          </a:ln>
        </p:spPr>
      </p:pic>
    </p:spTree>
    <p:extLst>
      <p:ext uri="{BB962C8B-B14F-4D97-AF65-F5344CB8AC3E}">
        <p14:creationId xmlns:p14="http://schemas.microsoft.com/office/powerpoint/2010/main" val="81479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F807A8-AC67-A11A-4164-50F47143A986}"/>
              </a:ext>
            </a:extLst>
          </p:cNvPr>
          <p:cNvSpPr>
            <a:spLocks noGrp="1"/>
          </p:cNvSpPr>
          <p:nvPr>
            <p:ph type="title"/>
          </p:nvPr>
        </p:nvSpPr>
        <p:spPr/>
        <p:txBody>
          <a:bodyPr/>
          <a:lstStyle/>
          <a:p>
            <a:r>
              <a:rPr lang="nl-NL" dirty="0"/>
              <a:t>Afsluitende vragen?</a:t>
            </a:r>
          </a:p>
        </p:txBody>
      </p:sp>
      <p:sp>
        <p:nvSpPr>
          <p:cNvPr id="3" name="Tijdelijke aanduiding voor inhoud 2">
            <a:extLst>
              <a:ext uri="{FF2B5EF4-FFF2-40B4-BE49-F238E27FC236}">
                <a16:creationId xmlns:a16="http://schemas.microsoft.com/office/drawing/2014/main" id="{A43A1F77-E40F-0420-008B-F8248A91EC8D}"/>
              </a:ext>
            </a:extLst>
          </p:cNvPr>
          <p:cNvSpPr>
            <a:spLocks noGrp="1"/>
          </p:cNvSpPr>
          <p:nvPr>
            <p:ph idx="1"/>
          </p:nvPr>
        </p:nvSpPr>
        <p:spPr/>
        <p:txBody>
          <a:bodyPr>
            <a:normAutofit/>
          </a:bodyPr>
          <a:lstStyle/>
          <a:p>
            <a:r>
              <a:rPr lang="nl-NL" sz="2200" dirty="0"/>
              <a:t> Ja? Stel ze gerust.</a:t>
            </a:r>
          </a:p>
          <a:p>
            <a:r>
              <a:rPr lang="nl-NL" sz="2200" dirty="0"/>
              <a:t> Nee? Tijd voor een drankje!</a:t>
            </a:r>
          </a:p>
        </p:txBody>
      </p:sp>
      <p:pic>
        <p:nvPicPr>
          <p:cNvPr id="1028" name="Picture 4" descr="drankje icoon. glas. lijn pictogramstijl. geschikt voor drankje icoon.  eenvoudig ontwerp bewerkbaar. ontwerpsjabloon vector 6576170 Vectorkunst  bij Vecteezy">
            <a:extLst>
              <a:ext uri="{FF2B5EF4-FFF2-40B4-BE49-F238E27FC236}">
                <a16:creationId xmlns:a16="http://schemas.microsoft.com/office/drawing/2014/main" id="{B47670DD-83F7-06B9-7A8C-BEC1DE4BB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02" y="2528518"/>
            <a:ext cx="626806" cy="62680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47FA44AF-73EF-C86E-B934-A01C4A20F27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5535561" y="1565173"/>
            <a:ext cx="3727653" cy="3727653"/>
          </a:xfrm>
          <a:prstGeom prst="rect">
            <a:avLst/>
          </a:prstGeom>
        </p:spPr>
      </p:pic>
      <p:pic>
        <p:nvPicPr>
          <p:cNvPr id="4" name="Afbeelding 3">
            <a:extLst>
              <a:ext uri="{FF2B5EF4-FFF2-40B4-BE49-F238E27FC236}">
                <a16:creationId xmlns:a16="http://schemas.microsoft.com/office/drawing/2014/main" id="{E8B30EF8-1091-5DC7-2F56-AAFFBB8FC344}"/>
              </a:ext>
            </a:extLst>
          </p:cNvPr>
          <p:cNvPicPr>
            <a:picLocks noChangeAspect="1"/>
          </p:cNvPicPr>
          <p:nvPr/>
        </p:nvPicPr>
        <p:blipFill>
          <a:blip r:embed="rId5"/>
          <a:stretch>
            <a:fillRect/>
          </a:stretch>
        </p:blipFill>
        <p:spPr>
          <a:xfrm>
            <a:off x="648884" y="2158355"/>
            <a:ext cx="426129" cy="426129"/>
          </a:xfrm>
          <a:prstGeom prst="rect">
            <a:avLst/>
          </a:prstGeom>
        </p:spPr>
      </p:pic>
      <p:pic>
        <p:nvPicPr>
          <p:cNvPr id="7" name="Afbeelding 6">
            <a:extLst>
              <a:ext uri="{FF2B5EF4-FFF2-40B4-BE49-F238E27FC236}">
                <a16:creationId xmlns:a16="http://schemas.microsoft.com/office/drawing/2014/main" id="{A9CE7107-C8AF-C2AC-7E2A-C5423DCE2954}"/>
              </a:ext>
            </a:extLst>
          </p:cNvPr>
          <p:cNvPicPr>
            <a:picLocks noChangeAspect="1"/>
          </p:cNvPicPr>
          <p:nvPr/>
        </p:nvPicPr>
        <p:blipFill>
          <a:blip r:embed="rId5"/>
          <a:stretch>
            <a:fillRect/>
          </a:stretch>
        </p:blipFill>
        <p:spPr>
          <a:xfrm>
            <a:off x="642349" y="2656839"/>
            <a:ext cx="426129" cy="426129"/>
          </a:xfrm>
          <a:prstGeom prst="rect">
            <a:avLst/>
          </a:prstGeom>
        </p:spPr>
      </p:pic>
    </p:spTree>
    <p:extLst>
      <p:ext uri="{BB962C8B-B14F-4D97-AF65-F5344CB8AC3E}">
        <p14:creationId xmlns:p14="http://schemas.microsoft.com/office/powerpoint/2010/main" val="84204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2DC21-39F5-F577-E4E8-9D9B4AB39D51}"/>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id="{F8931A89-F740-C76F-7A8E-A7379C4F492B}"/>
              </a:ext>
            </a:extLst>
          </p:cNvPr>
          <p:cNvSpPr>
            <a:spLocks noGrp="1"/>
          </p:cNvSpPr>
          <p:nvPr>
            <p:ph idx="1"/>
          </p:nvPr>
        </p:nvSpPr>
        <p:spPr/>
        <p:txBody>
          <a:bodyPr>
            <a:noAutofit/>
          </a:bodyPr>
          <a:lstStyle/>
          <a:p>
            <a:r>
              <a:rPr lang="nl-NL" sz="2200" dirty="0"/>
              <a:t> Introductie</a:t>
            </a:r>
          </a:p>
          <a:p>
            <a:r>
              <a:rPr lang="nl-NL" sz="2200" dirty="0"/>
              <a:t> Vóór de wedstrijd</a:t>
            </a:r>
          </a:p>
          <a:p>
            <a:r>
              <a:rPr lang="nl-NL" sz="2200" dirty="0"/>
              <a:t> Positie grensrechter</a:t>
            </a:r>
          </a:p>
          <a:p>
            <a:r>
              <a:rPr lang="nl-NL" sz="2200" dirty="0"/>
              <a:t> Vlagsignalen</a:t>
            </a:r>
          </a:p>
          <a:p>
            <a:pPr marL="0" indent="0">
              <a:buNone/>
            </a:pPr>
            <a:endParaRPr lang="nl-NL" sz="2200" dirty="0"/>
          </a:p>
        </p:txBody>
      </p:sp>
      <p:pic>
        <p:nvPicPr>
          <p:cNvPr id="7" name="Afbeelding 6">
            <a:extLst>
              <a:ext uri="{FF2B5EF4-FFF2-40B4-BE49-F238E27FC236}">
                <a16:creationId xmlns:a16="http://schemas.microsoft.com/office/drawing/2014/main" id="{E605B835-D98F-E7C7-53D4-5C3254E08BAF}"/>
              </a:ext>
            </a:extLst>
          </p:cNvPr>
          <p:cNvPicPr>
            <a:picLocks noChangeAspect="1"/>
          </p:cNvPicPr>
          <p:nvPr/>
        </p:nvPicPr>
        <p:blipFill>
          <a:blip r:embed="rId2"/>
          <a:stretch>
            <a:fillRect/>
          </a:stretch>
        </p:blipFill>
        <p:spPr>
          <a:xfrm>
            <a:off x="648882" y="3109403"/>
            <a:ext cx="426129" cy="426129"/>
          </a:xfrm>
          <a:prstGeom prst="rect">
            <a:avLst/>
          </a:prstGeom>
        </p:spPr>
      </p:pic>
      <p:pic>
        <p:nvPicPr>
          <p:cNvPr id="9" name="Afbeelding 8">
            <a:extLst>
              <a:ext uri="{FF2B5EF4-FFF2-40B4-BE49-F238E27FC236}">
                <a16:creationId xmlns:a16="http://schemas.microsoft.com/office/drawing/2014/main" id="{8D02A6FE-C95B-450F-99FF-9CF10E52F642}"/>
              </a:ext>
            </a:extLst>
          </p:cNvPr>
          <p:cNvPicPr>
            <a:picLocks noChangeAspect="1"/>
          </p:cNvPicPr>
          <p:nvPr/>
        </p:nvPicPr>
        <p:blipFill>
          <a:blip r:embed="rId2"/>
          <a:stretch>
            <a:fillRect/>
          </a:stretch>
        </p:blipFill>
        <p:spPr>
          <a:xfrm>
            <a:off x="648884" y="2158355"/>
            <a:ext cx="426129" cy="426129"/>
          </a:xfrm>
          <a:prstGeom prst="rect">
            <a:avLst/>
          </a:prstGeom>
        </p:spPr>
      </p:pic>
      <p:pic>
        <p:nvPicPr>
          <p:cNvPr id="10" name="Afbeelding 9">
            <a:extLst>
              <a:ext uri="{FF2B5EF4-FFF2-40B4-BE49-F238E27FC236}">
                <a16:creationId xmlns:a16="http://schemas.microsoft.com/office/drawing/2014/main" id="{BE60AC24-D134-3C98-312B-0F0528D28E4B}"/>
              </a:ext>
            </a:extLst>
          </p:cNvPr>
          <p:cNvPicPr>
            <a:picLocks noChangeAspect="1"/>
          </p:cNvPicPr>
          <p:nvPr/>
        </p:nvPicPr>
        <p:blipFill>
          <a:blip r:embed="rId2"/>
          <a:stretch>
            <a:fillRect/>
          </a:stretch>
        </p:blipFill>
        <p:spPr>
          <a:xfrm>
            <a:off x="648881" y="2641323"/>
            <a:ext cx="426129" cy="426129"/>
          </a:xfrm>
          <a:prstGeom prst="rect">
            <a:avLst/>
          </a:prstGeom>
        </p:spPr>
      </p:pic>
      <p:pic>
        <p:nvPicPr>
          <p:cNvPr id="11" name="Afbeelding 10">
            <a:extLst>
              <a:ext uri="{FF2B5EF4-FFF2-40B4-BE49-F238E27FC236}">
                <a16:creationId xmlns:a16="http://schemas.microsoft.com/office/drawing/2014/main" id="{640E283F-DA73-16B5-AE0A-462852414DB5}"/>
              </a:ext>
            </a:extLst>
          </p:cNvPr>
          <p:cNvPicPr>
            <a:picLocks noChangeAspect="1"/>
          </p:cNvPicPr>
          <p:nvPr/>
        </p:nvPicPr>
        <p:blipFill>
          <a:blip r:embed="rId2"/>
          <a:stretch>
            <a:fillRect/>
          </a:stretch>
        </p:blipFill>
        <p:spPr>
          <a:xfrm>
            <a:off x="658664" y="3577483"/>
            <a:ext cx="426129" cy="426129"/>
          </a:xfrm>
          <a:prstGeom prst="rect">
            <a:avLst/>
          </a:prstGeom>
        </p:spPr>
      </p:pic>
    </p:spTree>
    <p:extLst>
      <p:ext uri="{BB962C8B-B14F-4D97-AF65-F5344CB8AC3E}">
        <p14:creationId xmlns:p14="http://schemas.microsoft.com/office/powerpoint/2010/main" val="2707232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835A31-126A-C466-E356-A2997B2DD328}"/>
              </a:ext>
            </a:extLst>
          </p:cNvPr>
          <p:cNvSpPr>
            <a:spLocks noGrp="1"/>
          </p:cNvSpPr>
          <p:nvPr>
            <p:ph type="title"/>
          </p:nvPr>
        </p:nvSpPr>
        <p:spPr/>
        <p:txBody>
          <a:bodyPr/>
          <a:lstStyle/>
          <a:p>
            <a:r>
              <a:rPr lang="nl-NL" dirty="0"/>
              <a:t>Introductie</a:t>
            </a:r>
          </a:p>
        </p:txBody>
      </p:sp>
      <p:sp>
        <p:nvSpPr>
          <p:cNvPr id="3" name="Tijdelijke aanduiding voor inhoud 2">
            <a:extLst>
              <a:ext uri="{FF2B5EF4-FFF2-40B4-BE49-F238E27FC236}">
                <a16:creationId xmlns:a16="http://schemas.microsoft.com/office/drawing/2014/main" id="{B376AAE7-684C-2FBE-2186-3F0A0A17B7A7}"/>
              </a:ext>
            </a:extLst>
          </p:cNvPr>
          <p:cNvSpPr>
            <a:spLocks noGrp="1"/>
          </p:cNvSpPr>
          <p:nvPr>
            <p:ph idx="1"/>
          </p:nvPr>
        </p:nvSpPr>
        <p:spPr>
          <a:xfrm>
            <a:off x="677333" y="2160589"/>
            <a:ext cx="9912009" cy="3880773"/>
          </a:xfrm>
        </p:spPr>
        <p:txBody>
          <a:bodyPr>
            <a:normAutofit/>
          </a:bodyPr>
          <a:lstStyle/>
          <a:p>
            <a:r>
              <a:rPr lang="nl-NL" sz="2200" dirty="0"/>
              <a:t> Bert Meijer &amp; Jeffrey Hooiveld</a:t>
            </a:r>
          </a:p>
          <a:p>
            <a:r>
              <a:rPr lang="nl-NL" sz="2200" dirty="0"/>
              <a:t> Jeugdbestuur / (Coördinatie) scheidsrechters / Informeren grensrechters</a:t>
            </a:r>
          </a:p>
          <a:p>
            <a:r>
              <a:rPr lang="nl-NL" sz="2200" dirty="0"/>
              <a:t> Ben je aangewezen als grensrechter en weet je niet wat te doen?</a:t>
            </a:r>
          </a:p>
        </p:txBody>
      </p:sp>
      <p:pic>
        <p:nvPicPr>
          <p:cNvPr id="12" name="Afbeelding 11">
            <a:extLst>
              <a:ext uri="{FF2B5EF4-FFF2-40B4-BE49-F238E27FC236}">
                <a16:creationId xmlns:a16="http://schemas.microsoft.com/office/drawing/2014/main" id="{0ADFCC16-C0E9-826E-7F85-FD6BEBC4512C}"/>
              </a:ext>
            </a:extLst>
          </p:cNvPr>
          <p:cNvPicPr>
            <a:picLocks noChangeAspect="1"/>
          </p:cNvPicPr>
          <p:nvPr/>
        </p:nvPicPr>
        <p:blipFill>
          <a:blip r:embed="rId2"/>
          <a:stretch>
            <a:fillRect/>
          </a:stretch>
        </p:blipFill>
        <p:spPr>
          <a:xfrm>
            <a:off x="648884" y="2158355"/>
            <a:ext cx="426129" cy="426129"/>
          </a:xfrm>
          <a:prstGeom prst="rect">
            <a:avLst/>
          </a:prstGeom>
        </p:spPr>
      </p:pic>
      <p:pic>
        <p:nvPicPr>
          <p:cNvPr id="13" name="Afbeelding 12">
            <a:extLst>
              <a:ext uri="{FF2B5EF4-FFF2-40B4-BE49-F238E27FC236}">
                <a16:creationId xmlns:a16="http://schemas.microsoft.com/office/drawing/2014/main" id="{C2E0A103-8F1F-84A5-41F2-EAE1DAE1C01F}"/>
              </a:ext>
            </a:extLst>
          </p:cNvPr>
          <p:cNvPicPr>
            <a:picLocks noChangeAspect="1"/>
          </p:cNvPicPr>
          <p:nvPr/>
        </p:nvPicPr>
        <p:blipFill>
          <a:blip r:embed="rId2"/>
          <a:stretch>
            <a:fillRect/>
          </a:stretch>
        </p:blipFill>
        <p:spPr>
          <a:xfrm>
            <a:off x="648310" y="2602749"/>
            <a:ext cx="426129" cy="426129"/>
          </a:xfrm>
          <a:prstGeom prst="rect">
            <a:avLst/>
          </a:prstGeom>
        </p:spPr>
      </p:pic>
      <p:pic>
        <p:nvPicPr>
          <p:cNvPr id="14" name="Afbeelding 13">
            <a:extLst>
              <a:ext uri="{FF2B5EF4-FFF2-40B4-BE49-F238E27FC236}">
                <a16:creationId xmlns:a16="http://schemas.microsoft.com/office/drawing/2014/main" id="{C9A35207-34CB-2A56-886B-46EADE546924}"/>
              </a:ext>
            </a:extLst>
          </p:cNvPr>
          <p:cNvPicPr>
            <a:picLocks noChangeAspect="1"/>
          </p:cNvPicPr>
          <p:nvPr/>
        </p:nvPicPr>
        <p:blipFill>
          <a:blip r:embed="rId2"/>
          <a:stretch>
            <a:fillRect/>
          </a:stretch>
        </p:blipFill>
        <p:spPr>
          <a:xfrm>
            <a:off x="648310" y="3065708"/>
            <a:ext cx="426129" cy="426129"/>
          </a:xfrm>
          <a:prstGeom prst="rect">
            <a:avLst/>
          </a:prstGeom>
        </p:spPr>
      </p:pic>
    </p:spTree>
    <p:extLst>
      <p:ext uri="{BB962C8B-B14F-4D97-AF65-F5344CB8AC3E}">
        <p14:creationId xmlns:p14="http://schemas.microsoft.com/office/powerpoint/2010/main" val="95367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E2F419-C858-127A-ACD8-02C789C6E83D}"/>
              </a:ext>
            </a:extLst>
          </p:cNvPr>
          <p:cNvSpPr>
            <a:spLocks noGrp="1"/>
          </p:cNvSpPr>
          <p:nvPr>
            <p:ph type="title"/>
          </p:nvPr>
        </p:nvSpPr>
        <p:spPr/>
        <p:txBody>
          <a:bodyPr/>
          <a:lstStyle/>
          <a:p>
            <a:r>
              <a:rPr lang="nl-NL" sz="3600" dirty="0"/>
              <a:t>Vóór de wedstrijd</a:t>
            </a:r>
            <a:endParaRPr lang="nl-NL" dirty="0"/>
          </a:p>
        </p:txBody>
      </p:sp>
      <p:sp>
        <p:nvSpPr>
          <p:cNvPr id="3" name="Tijdelijke aanduiding voor inhoud 2">
            <a:extLst>
              <a:ext uri="{FF2B5EF4-FFF2-40B4-BE49-F238E27FC236}">
                <a16:creationId xmlns:a16="http://schemas.microsoft.com/office/drawing/2014/main" id="{D0C2D9D3-DD18-FFDC-DB65-BF57B0BE3F59}"/>
              </a:ext>
            </a:extLst>
          </p:cNvPr>
          <p:cNvSpPr>
            <a:spLocks noGrp="1"/>
          </p:cNvSpPr>
          <p:nvPr>
            <p:ph idx="1"/>
          </p:nvPr>
        </p:nvSpPr>
        <p:spPr/>
        <p:txBody>
          <a:bodyPr>
            <a:normAutofit/>
          </a:bodyPr>
          <a:lstStyle/>
          <a:p>
            <a:r>
              <a:rPr lang="nl-NL" sz="2000" dirty="0"/>
              <a:t> </a:t>
            </a:r>
            <a:r>
              <a:rPr lang="nl-NL" sz="2200" dirty="0"/>
              <a:t>Communicatie met scheidsrechter over zijn verwachtingen</a:t>
            </a:r>
          </a:p>
          <a:p>
            <a:r>
              <a:rPr lang="nl-NL" sz="2200" dirty="0"/>
              <a:t> Aanvoerders mogen als enige communiceren met  	scheidsrechter </a:t>
            </a:r>
          </a:p>
          <a:p>
            <a:r>
              <a:rPr lang="nl-NL" sz="2200" dirty="0"/>
              <a:t> Middencirkel (toss, handen schudden en vlag ophalen)</a:t>
            </a:r>
          </a:p>
          <a:p>
            <a:r>
              <a:rPr lang="nl-NL" sz="2200" dirty="0"/>
              <a:t> Signaal dat je klaar bent om te starten</a:t>
            </a:r>
          </a:p>
        </p:txBody>
      </p:sp>
      <p:pic>
        <p:nvPicPr>
          <p:cNvPr id="4" name="Afbeelding 3">
            <a:extLst>
              <a:ext uri="{FF2B5EF4-FFF2-40B4-BE49-F238E27FC236}">
                <a16:creationId xmlns:a16="http://schemas.microsoft.com/office/drawing/2014/main" id="{9BD2CD5A-C391-5067-0C2D-C1EBE1D2D8C6}"/>
              </a:ext>
            </a:extLst>
          </p:cNvPr>
          <p:cNvPicPr>
            <a:picLocks noChangeAspect="1"/>
          </p:cNvPicPr>
          <p:nvPr/>
        </p:nvPicPr>
        <p:blipFill>
          <a:blip r:embed="rId2"/>
          <a:stretch>
            <a:fillRect/>
          </a:stretch>
        </p:blipFill>
        <p:spPr>
          <a:xfrm>
            <a:off x="648884" y="2158355"/>
            <a:ext cx="426129" cy="426129"/>
          </a:xfrm>
          <a:prstGeom prst="rect">
            <a:avLst/>
          </a:prstGeom>
        </p:spPr>
      </p:pic>
      <p:pic>
        <p:nvPicPr>
          <p:cNvPr id="5" name="Afbeelding 4">
            <a:extLst>
              <a:ext uri="{FF2B5EF4-FFF2-40B4-BE49-F238E27FC236}">
                <a16:creationId xmlns:a16="http://schemas.microsoft.com/office/drawing/2014/main" id="{DFF75C49-FBAF-D613-7480-6B1896066CE6}"/>
              </a:ext>
            </a:extLst>
          </p:cNvPr>
          <p:cNvPicPr>
            <a:picLocks noChangeAspect="1"/>
          </p:cNvPicPr>
          <p:nvPr/>
        </p:nvPicPr>
        <p:blipFill>
          <a:blip r:embed="rId2"/>
          <a:stretch>
            <a:fillRect/>
          </a:stretch>
        </p:blipFill>
        <p:spPr>
          <a:xfrm>
            <a:off x="648883" y="2642078"/>
            <a:ext cx="426129" cy="426129"/>
          </a:xfrm>
          <a:prstGeom prst="rect">
            <a:avLst/>
          </a:prstGeom>
        </p:spPr>
      </p:pic>
      <p:pic>
        <p:nvPicPr>
          <p:cNvPr id="6" name="Afbeelding 5">
            <a:extLst>
              <a:ext uri="{FF2B5EF4-FFF2-40B4-BE49-F238E27FC236}">
                <a16:creationId xmlns:a16="http://schemas.microsoft.com/office/drawing/2014/main" id="{2DEC3390-D51E-E5E2-04B9-C03724AF1741}"/>
              </a:ext>
            </a:extLst>
          </p:cNvPr>
          <p:cNvPicPr>
            <a:picLocks noChangeAspect="1"/>
          </p:cNvPicPr>
          <p:nvPr/>
        </p:nvPicPr>
        <p:blipFill>
          <a:blip r:embed="rId2"/>
          <a:stretch>
            <a:fillRect/>
          </a:stretch>
        </p:blipFill>
        <p:spPr>
          <a:xfrm>
            <a:off x="648882" y="3396459"/>
            <a:ext cx="426129" cy="426129"/>
          </a:xfrm>
          <a:prstGeom prst="rect">
            <a:avLst/>
          </a:prstGeom>
        </p:spPr>
      </p:pic>
      <p:pic>
        <p:nvPicPr>
          <p:cNvPr id="7" name="Afbeelding 6">
            <a:extLst>
              <a:ext uri="{FF2B5EF4-FFF2-40B4-BE49-F238E27FC236}">
                <a16:creationId xmlns:a16="http://schemas.microsoft.com/office/drawing/2014/main" id="{36EED6DF-4B3E-3B22-6758-D0C190A85E7B}"/>
              </a:ext>
            </a:extLst>
          </p:cNvPr>
          <p:cNvPicPr>
            <a:picLocks noChangeAspect="1"/>
          </p:cNvPicPr>
          <p:nvPr/>
        </p:nvPicPr>
        <p:blipFill>
          <a:blip r:embed="rId2"/>
          <a:stretch>
            <a:fillRect/>
          </a:stretch>
        </p:blipFill>
        <p:spPr>
          <a:xfrm>
            <a:off x="648882" y="3880182"/>
            <a:ext cx="426129" cy="426129"/>
          </a:xfrm>
          <a:prstGeom prst="rect">
            <a:avLst/>
          </a:prstGeom>
        </p:spPr>
      </p:pic>
    </p:spTree>
    <p:extLst>
      <p:ext uri="{BB962C8B-B14F-4D97-AF65-F5344CB8AC3E}">
        <p14:creationId xmlns:p14="http://schemas.microsoft.com/office/powerpoint/2010/main" val="190379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Positie grensrechter</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r>
              <a:rPr lang="nl-NL" sz="2200" dirty="0"/>
              <a:t>Zijlijn bij de linksachter van jouw team tussen achter- en middellijn</a:t>
            </a:r>
          </a:p>
          <a:p>
            <a:r>
              <a:rPr lang="nl-NL" sz="2200" dirty="0"/>
              <a:t>Volg de lijn van de laatste speler van jouw team tot de middellijn</a:t>
            </a:r>
          </a:p>
          <a:p>
            <a:r>
              <a:rPr lang="nl-NL" sz="2200" dirty="0"/>
              <a:t>Bij een hoekschop bij de hoekvlag tenzij scheidsrechter anders heeft aangegeven</a:t>
            </a:r>
            <a:br>
              <a:rPr lang="nl-NL" sz="2200" dirty="0"/>
            </a:br>
            <a:endParaRPr lang="nl-NL" sz="2200" dirty="0"/>
          </a:p>
          <a:p>
            <a:pPr>
              <a:buFont typeface="Courier New" panose="02070309020205020404" pitchFamily="49" charset="0"/>
              <a:buChar char="o"/>
            </a:pPr>
            <a:endParaRPr lang="nl-NL" sz="2200" dirty="0"/>
          </a:p>
          <a:p>
            <a:endParaRPr lang="nl-NL" sz="2200" dirty="0"/>
          </a:p>
        </p:txBody>
      </p:sp>
      <p:pic>
        <p:nvPicPr>
          <p:cNvPr id="4" name="Afbeelding 3">
            <a:extLst>
              <a:ext uri="{FF2B5EF4-FFF2-40B4-BE49-F238E27FC236}">
                <a16:creationId xmlns:a16="http://schemas.microsoft.com/office/drawing/2014/main" id="{3F8213C5-8108-6C54-C28D-7AA5FA2BC95E}"/>
              </a:ext>
            </a:extLst>
          </p:cNvPr>
          <p:cNvPicPr>
            <a:picLocks noChangeAspect="1"/>
          </p:cNvPicPr>
          <p:nvPr/>
        </p:nvPicPr>
        <p:blipFill>
          <a:blip r:embed="rId2"/>
          <a:stretch>
            <a:fillRect/>
          </a:stretch>
        </p:blipFill>
        <p:spPr>
          <a:xfrm>
            <a:off x="604059" y="2160589"/>
            <a:ext cx="426129" cy="426129"/>
          </a:xfrm>
          <a:prstGeom prst="rect">
            <a:avLst/>
          </a:prstGeom>
        </p:spPr>
      </p:pic>
      <p:pic>
        <p:nvPicPr>
          <p:cNvPr id="5" name="Afbeelding 4">
            <a:extLst>
              <a:ext uri="{FF2B5EF4-FFF2-40B4-BE49-F238E27FC236}">
                <a16:creationId xmlns:a16="http://schemas.microsoft.com/office/drawing/2014/main" id="{5794796F-D11A-CEF9-97E4-A2D268C417EE}"/>
              </a:ext>
            </a:extLst>
          </p:cNvPr>
          <p:cNvPicPr>
            <a:picLocks noChangeAspect="1"/>
          </p:cNvPicPr>
          <p:nvPr/>
        </p:nvPicPr>
        <p:blipFill>
          <a:blip r:embed="rId2"/>
          <a:stretch>
            <a:fillRect/>
          </a:stretch>
        </p:blipFill>
        <p:spPr>
          <a:xfrm>
            <a:off x="604058" y="2934045"/>
            <a:ext cx="426129" cy="426129"/>
          </a:xfrm>
          <a:prstGeom prst="rect">
            <a:avLst/>
          </a:prstGeom>
        </p:spPr>
      </p:pic>
      <p:pic>
        <p:nvPicPr>
          <p:cNvPr id="6" name="Afbeelding 5">
            <a:extLst>
              <a:ext uri="{FF2B5EF4-FFF2-40B4-BE49-F238E27FC236}">
                <a16:creationId xmlns:a16="http://schemas.microsoft.com/office/drawing/2014/main" id="{DF79BA9E-8684-364B-8785-0FAC16728CC2}"/>
              </a:ext>
            </a:extLst>
          </p:cNvPr>
          <p:cNvPicPr>
            <a:picLocks noChangeAspect="1"/>
          </p:cNvPicPr>
          <p:nvPr/>
        </p:nvPicPr>
        <p:blipFill>
          <a:blip r:embed="rId2"/>
          <a:stretch>
            <a:fillRect/>
          </a:stretch>
        </p:blipFill>
        <p:spPr>
          <a:xfrm>
            <a:off x="604057" y="3429000"/>
            <a:ext cx="426129" cy="426129"/>
          </a:xfrm>
          <a:prstGeom prst="rect">
            <a:avLst/>
          </a:prstGeom>
        </p:spPr>
      </p:pic>
      <p:pic>
        <p:nvPicPr>
          <p:cNvPr id="7" name="Afbeelding 6">
            <a:extLst>
              <a:ext uri="{FF2B5EF4-FFF2-40B4-BE49-F238E27FC236}">
                <a16:creationId xmlns:a16="http://schemas.microsoft.com/office/drawing/2014/main" id="{7376F4FA-B4FE-1840-4529-06535E3F9313}"/>
              </a:ext>
            </a:extLst>
          </p:cNvPr>
          <p:cNvPicPr>
            <a:picLocks noChangeAspect="1"/>
          </p:cNvPicPr>
          <p:nvPr/>
        </p:nvPicPr>
        <p:blipFill>
          <a:blip r:embed="rId3"/>
          <a:stretch>
            <a:fillRect/>
          </a:stretch>
        </p:blipFill>
        <p:spPr>
          <a:xfrm>
            <a:off x="3735800" y="3953452"/>
            <a:ext cx="3737172" cy="2767824"/>
          </a:xfrm>
          <a:prstGeom prst="rect">
            <a:avLst/>
          </a:prstGeom>
        </p:spPr>
      </p:pic>
    </p:spTree>
    <p:extLst>
      <p:ext uri="{BB962C8B-B14F-4D97-AF65-F5344CB8AC3E}">
        <p14:creationId xmlns:p14="http://schemas.microsoft.com/office/powerpoint/2010/main" val="34766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pPr marL="0" indent="0">
              <a:buNone/>
            </a:pPr>
            <a:r>
              <a:rPr lang="nl-NL" sz="2200" dirty="0">
                <a:solidFill>
                  <a:schemeClr val="accent1"/>
                </a:solidFill>
              </a:rPr>
              <a:t>Zijlijn</a:t>
            </a:r>
          </a:p>
          <a:p>
            <a:r>
              <a:rPr lang="nl-NL" sz="2200" dirty="0"/>
              <a:t>De bal is uit wanneer deze </a:t>
            </a:r>
            <a:r>
              <a:rPr lang="nl-NL" sz="2200" b="1" u="sng" dirty="0"/>
              <a:t>volledig</a:t>
            </a:r>
            <a:r>
              <a:rPr lang="nl-NL" sz="2200" dirty="0"/>
              <a:t> over de zijlijn is</a:t>
            </a:r>
          </a:p>
          <a:p>
            <a:r>
              <a:rPr lang="nl-NL" sz="2200" dirty="0"/>
              <a:t>Bal als laatst geraakt door verdedigende team </a:t>
            </a:r>
            <a:r>
              <a:rPr lang="nl-NL" sz="2200" dirty="0">
                <a:sym typeface="Wingdings" panose="05000000000000000000" pitchFamily="2" charset="2"/>
              </a:rPr>
              <a:t> wijs de vlag naar de kant van het verdedigende team</a:t>
            </a:r>
          </a:p>
          <a:p>
            <a:r>
              <a:rPr lang="nl-NL" sz="2200" dirty="0"/>
              <a:t>Bal als laatst geraakt door aanvallende team </a:t>
            </a:r>
            <a:r>
              <a:rPr lang="nl-NL" sz="2200" dirty="0">
                <a:sym typeface="Wingdings" panose="05000000000000000000" pitchFamily="2" charset="2"/>
              </a:rPr>
              <a:t> wijs de vlag naar de kant van het aanvallende team</a:t>
            </a:r>
            <a:br>
              <a:rPr lang="nl-NL" sz="2200" dirty="0"/>
            </a:br>
            <a:endParaRPr lang="nl-NL" sz="2200" dirty="0"/>
          </a:p>
          <a:p>
            <a:pPr>
              <a:buFont typeface="Courier New" panose="02070309020205020404" pitchFamily="49" charset="0"/>
              <a:buChar char="o"/>
            </a:pPr>
            <a:endParaRPr lang="nl-NL" sz="2200" dirty="0"/>
          </a:p>
          <a:p>
            <a:endParaRPr lang="nl-NL" sz="2200" dirty="0"/>
          </a:p>
        </p:txBody>
      </p:sp>
      <p:pic>
        <p:nvPicPr>
          <p:cNvPr id="8" name="Afbeelding 7">
            <a:extLst>
              <a:ext uri="{FF2B5EF4-FFF2-40B4-BE49-F238E27FC236}">
                <a16:creationId xmlns:a16="http://schemas.microsoft.com/office/drawing/2014/main" id="{86EEB34F-0CC6-21BC-6A25-FAE7F3DF1C2E}"/>
              </a:ext>
            </a:extLst>
          </p:cNvPr>
          <p:cNvPicPr>
            <a:picLocks noChangeAspect="1"/>
          </p:cNvPicPr>
          <p:nvPr/>
        </p:nvPicPr>
        <p:blipFill>
          <a:blip r:embed="rId2"/>
          <a:stretch>
            <a:fillRect/>
          </a:stretch>
        </p:blipFill>
        <p:spPr>
          <a:xfrm>
            <a:off x="617247" y="2603040"/>
            <a:ext cx="426129" cy="426129"/>
          </a:xfrm>
          <a:prstGeom prst="rect">
            <a:avLst/>
          </a:prstGeom>
        </p:spPr>
      </p:pic>
      <p:pic>
        <p:nvPicPr>
          <p:cNvPr id="9" name="Afbeelding 8">
            <a:extLst>
              <a:ext uri="{FF2B5EF4-FFF2-40B4-BE49-F238E27FC236}">
                <a16:creationId xmlns:a16="http://schemas.microsoft.com/office/drawing/2014/main" id="{6DB9538C-3616-ED11-1BAB-FE1527A58DFB}"/>
              </a:ext>
            </a:extLst>
          </p:cNvPr>
          <p:cNvPicPr>
            <a:picLocks noChangeAspect="1"/>
          </p:cNvPicPr>
          <p:nvPr/>
        </p:nvPicPr>
        <p:blipFill>
          <a:blip r:embed="rId2"/>
          <a:stretch>
            <a:fillRect/>
          </a:stretch>
        </p:blipFill>
        <p:spPr>
          <a:xfrm>
            <a:off x="617246" y="3095009"/>
            <a:ext cx="426129" cy="426129"/>
          </a:xfrm>
          <a:prstGeom prst="rect">
            <a:avLst/>
          </a:prstGeom>
        </p:spPr>
      </p:pic>
      <p:pic>
        <p:nvPicPr>
          <p:cNvPr id="10" name="Afbeelding 9">
            <a:extLst>
              <a:ext uri="{FF2B5EF4-FFF2-40B4-BE49-F238E27FC236}">
                <a16:creationId xmlns:a16="http://schemas.microsoft.com/office/drawing/2014/main" id="{A22C31A2-8938-7B8E-79FC-5E68B8767E58}"/>
              </a:ext>
            </a:extLst>
          </p:cNvPr>
          <p:cNvPicPr>
            <a:picLocks noChangeAspect="1"/>
          </p:cNvPicPr>
          <p:nvPr/>
        </p:nvPicPr>
        <p:blipFill>
          <a:blip r:embed="rId2"/>
          <a:stretch>
            <a:fillRect/>
          </a:stretch>
        </p:blipFill>
        <p:spPr>
          <a:xfrm>
            <a:off x="617245" y="3947793"/>
            <a:ext cx="426129" cy="426129"/>
          </a:xfrm>
          <a:prstGeom prst="rect">
            <a:avLst/>
          </a:prstGeom>
        </p:spPr>
      </p:pic>
    </p:spTree>
    <p:extLst>
      <p:ext uri="{BB962C8B-B14F-4D97-AF65-F5344CB8AC3E}">
        <p14:creationId xmlns:p14="http://schemas.microsoft.com/office/powerpoint/2010/main" val="224669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pPr marL="0" indent="0">
              <a:buNone/>
            </a:pPr>
            <a:r>
              <a:rPr lang="nl-NL" sz="2200" dirty="0">
                <a:solidFill>
                  <a:schemeClr val="accent1"/>
                </a:solidFill>
              </a:rPr>
              <a:t>Achterlijn</a:t>
            </a:r>
          </a:p>
          <a:p>
            <a:r>
              <a:rPr lang="nl-NL" sz="2200" dirty="0"/>
              <a:t>De bal is uit wanneer deze </a:t>
            </a:r>
            <a:r>
              <a:rPr lang="nl-NL" sz="2200" b="1" u="sng" dirty="0"/>
              <a:t>volledig</a:t>
            </a:r>
            <a:r>
              <a:rPr lang="nl-NL" sz="2200" dirty="0"/>
              <a:t> over de achterlijn is</a:t>
            </a:r>
          </a:p>
          <a:p>
            <a:r>
              <a:rPr lang="nl-NL" sz="2200" dirty="0"/>
              <a:t>Bal als laatst geraakt door verdedigende team </a:t>
            </a:r>
            <a:r>
              <a:rPr lang="nl-NL" sz="2200" dirty="0">
                <a:sym typeface="Wingdings" panose="05000000000000000000" pitchFamily="2" charset="2"/>
              </a:rPr>
              <a:t> wijs de vlag naar de hoekvlag voor een hoekschop</a:t>
            </a:r>
          </a:p>
          <a:p>
            <a:r>
              <a:rPr lang="nl-NL" sz="2200" dirty="0"/>
              <a:t>Bal als laatst geraakt door aanvallende team </a:t>
            </a:r>
            <a:r>
              <a:rPr lang="nl-NL" sz="2200" dirty="0">
                <a:sym typeface="Wingdings" panose="05000000000000000000" pitchFamily="2" charset="2"/>
              </a:rPr>
              <a:t> wijs de vlag naar het doel voor een doeltrap</a:t>
            </a:r>
            <a:br>
              <a:rPr lang="nl-NL" sz="2200" dirty="0"/>
            </a:br>
            <a:endParaRPr lang="nl-NL" sz="2200" dirty="0"/>
          </a:p>
          <a:p>
            <a:pPr>
              <a:buFont typeface="Courier New" panose="02070309020205020404" pitchFamily="49" charset="0"/>
              <a:buChar char="o"/>
            </a:pPr>
            <a:endParaRPr lang="nl-NL" sz="2200" dirty="0"/>
          </a:p>
          <a:p>
            <a:endParaRPr lang="nl-NL" sz="2200" dirty="0"/>
          </a:p>
        </p:txBody>
      </p:sp>
      <p:pic>
        <p:nvPicPr>
          <p:cNvPr id="4" name="Afbeelding 3">
            <a:extLst>
              <a:ext uri="{FF2B5EF4-FFF2-40B4-BE49-F238E27FC236}">
                <a16:creationId xmlns:a16="http://schemas.microsoft.com/office/drawing/2014/main" id="{BE86D8B4-278C-C546-46BF-2DECEA3B4B15}"/>
              </a:ext>
            </a:extLst>
          </p:cNvPr>
          <p:cNvPicPr>
            <a:picLocks noChangeAspect="1"/>
          </p:cNvPicPr>
          <p:nvPr/>
        </p:nvPicPr>
        <p:blipFill>
          <a:blip r:embed="rId2"/>
          <a:stretch>
            <a:fillRect/>
          </a:stretch>
        </p:blipFill>
        <p:spPr>
          <a:xfrm>
            <a:off x="617247" y="2603040"/>
            <a:ext cx="426129" cy="426129"/>
          </a:xfrm>
          <a:prstGeom prst="rect">
            <a:avLst/>
          </a:prstGeom>
        </p:spPr>
      </p:pic>
      <p:pic>
        <p:nvPicPr>
          <p:cNvPr id="5" name="Afbeelding 4">
            <a:extLst>
              <a:ext uri="{FF2B5EF4-FFF2-40B4-BE49-F238E27FC236}">
                <a16:creationId xmlns:a16="http://schemas.microsoft.com/office/drawing/2014/main" id="{A9D32141-E195-ABD8-536E-E3B22A9FB792}"/>
              </a:ext>
            </a:extLst>
          </p:cNvPr>
          <p:cNvPicPr>
            <a:picLocks noChangeAspect="1"/>
          </p:cNvPicPr>
          <p:nvPr/>
        </p:nvPicPr>
        <p:blipFill>
          <a:blip r:embed="rId2"/>
          <a:stretch>
            <a:fillRect/>
          </a:stretch>
        </p:blipFill>
        <p:spPr>
          <a:xfrm>
            <a:off x="617246" y="3095009"/>
            <a:ext cx="426129" cy="426129"/>
          </a:xfrm>
          <a:prstGeom prst="rect">
            <a:avLst/>
          </a:prstGeom>
        </p:spPr>
      </p:pic>
      <p:pic>
        <p:nvPicPr>
          <p:cNvPr id="6" name="Afbeelding 5">
            <a:extLst>
              <a:ext uri="{FF2B5EF4-FFF2-40B4-BE49-F238E27FC236}">
                <a16:creationId xmlns:a16="http://schemas.microsoft.com/office/drawing/2014/main" id="{613551A3-76B8-D6AE-B332-CB6D8673FC28}"/>
              </a:ext>
            </a:extLst>
          </p:cNvPr>
          <p:cNvPicPr>
            <a:picLocks noChangeAspect="1"/>
          </p:cNvPicPr>
          <p:nvPr/>
        </p:nvPicPr>
        <p:blipFill>
          <a:blip r:embed="rId2"/>
          <a:stretch>
            <a:fillRect/>
          </a:stretch>
        </p:blipFill>
        <p:spPr>
          <a:xfrm>
            <a:off x="617245" y="3947793"/>
            <a:ext cx="426129" cy="426129"/>
          </a:xfrm>
          <a:prstGeom prst="rect">
            <a:avLst/>
          </a:prstGeom>
        </p:spPr>
      </p:pic>
    </p:spTree>
    <p:extLst>
      <p:ext uri="{BB962C8B-B14F-4D97-AF65-F5344CB8AC3E}">
        <p14:creationId xmlns:p14="http://schemas.microsoft.com/office/powerpoint/2010/main" val="2191285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pPr marL="0" indent="0">
              <a:buNone/>
            </a:pPr>
            <a:r>
              <a:rPr lang="nl-NL" sz="2200" dirty="0">
                <a:solidFill>
                  <a:schemeClr val="accent1"/>
                </a:solidFill>
              </a:rPr>
              <a:t>Doellijn</a:t>
            </a:r>
          </a:p>
          <a:p>
            <a:r>
              <a:rPr lang="nl-NL" sz="2200" dirty="0"/>
              <a:t>Controleer waar mogelijk bij een penalty en een schot op doel of de bal volledig over de doellijn is gegaan</a:t>
            </a:r>
          </a:p>
          <a:p>
            <a:r>
              <a:rPr lang="nl-NL" sz="2200" dirty="0"/>
              <a:t>Mocht je het anders beoordelen dan de scheidsrechter steek dan de vlag omhoog en bespreek jouw oordeel</a:t>
            </a:r>
            <a:br>
              <a:rPr lang="nl-NL" sz="2200" dirty="0"/>
            </a:br>
            <a:endParaRPr lang="nl-NL" sz="2200" dirty="0"/>
          </a:p>
          <a:p>
            <a:pPr>
              <a:buFont typeface="Courier New" panose="02070309020205020404" pitchFamily="49" charset="0"/>
              <a:buChar char="o"/>
            </a:pPr>
            <a:endParaRPr lang="nl-NL" sz="2200" dirty="0"/>
          </a:p>
          <a:p>
            <a:endParaRPr lang="nl-NL" sz="2200" dirty="0"/>
          </a:p>
        </p:txBody>
      </p:sp>
      <p:pic>
        <p:nvPicPr>
          <p:cNvPr id="4" name="Afbeelding 3">
            <a:extLst>
              <a:ext uri="{FF2B5EF4-FFF2-40B4-BE49-F238E27FC236}">
                <a16:creationId xmlns:a16="http://schemas.microsoft.com/office/drawing/2014/main" id="{C31B42F1-CB17-83C1-0D95-9582B7EF2522}"/>
              </a:ext>
            </a:extLst>
          </p:cNvPr>
          <p:cNvPicPr>
            <a:picLocks noChangeAspect="1"/>
          </p:cNvPicPr>
          <p:nvPr/>
        </p:nvPicPr>
        <p:blipFill>
          <a:blip r:embed="rId2"/>
          <a:stretch>
            <a:fillRect/>
          </a:stretch>
        </p:blipFill>
        <p:spPr>
          <a:xfrm>
            <a:off x="617247" y="2603040"/>
            <a:ext cx="426129" cy="426129"/>
          </a:xfrm>
          <a:prstGeom prst="rect">
            <a:avLst/>
          </a:prstGeom>
        </p:spPr>
      </p:pic>
      <p:pic>
        <p:nvPicPr>
          <p:cNvPr id="6" name="Afbeelding 5">
            <a:extLst>
              <a:ext uri="{FF2B5EF4-FFF2-40B4-BE49-F238E27FC236}">
                <a16:creationId xmlns:a16="http://schemas.microsoft.com/office/drawing/2014/main" id="{B03C2F2B-6920-1629-EBD9-3F7713FEBEAF}"/>
              </a:ext>
            </a:extLst>
          </p:cNvPr>
          <p:cNvPicPr>
            <a:picLocks noChangeAspect="1"/>
          </p:cNvPicPr>
          <p:nvPr/>
        </p:nvPicPr>
        <p:blipFill>
          <a:blip r:embed="rId2"/>
          <a:stretch>
            <a:fillRect/>
          </a:stretch>
        </p:blipFill>
        <p:spPr>
          <a:xfrm>
            <a:off x="617246" y="3402703"/>
            <a:ext cx="426129" cy="426129"/>
          </a:xfrm>
          <a:prstGeom prst="rect">
            <a:avLst/>
          </a:prstGeom>
        </p:spPr>
      </p:pic>
    </p:spTree>
    <p:extLst>
      <p:ext uri="{BB962C8B-B14F-4D97-AF65-F5344CB8AC3E}">
        <p14:creationId xmlns:p14="http://schemas.microsoft.com/office/powerpoint/2010/main" val="1290222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1240D-649B-B6AE-54F8-9FFA6D938E99}"/>
              </a:ext>
            </a:extLst>
          </p:cNvPr>
          <p:cNvSpPr>
            <a:spLocks noGrp="1"/>
          </p:cNvSpPr>
          <p:nvPr>
            <p:ph type="title"/>
          </p:nvPr>
        </p:nvSpPr>
        <p:spPr/>
        <p:txBody>
          <a:bodyPr/>
          <a:lstStyle/>
          <a:p>
            <a:r>
              <a:rPr lang="nl-NL" sz="3600" dirty="0"/>
              <a:t>Vlagsignalen</a:t>
            </a:r>
            <a:endParaRPr lang="nl-NL" dirty="0"/>
          </a:p>
        </p:txBody>
      </p:sp>
      <p:sp>
        <p:nvSpPr>
          <p:cNvPr id="3" name="Tijdelijke aanduiding voor inhoud 2">
            <a:extLst>
              <a:ext uri="{FF2B5EF4-FFF2-40B4-BE49-F238E27FC236}">
                <a16:creationId xmlns:a16="http://schemas.microsoft.com/office/drawing/2014/main" id="{C3F18B60-43CE-A506-EBCB-A043E4DF71C3}"/>
              </a:ext>
            </a:extLst>
          </p:cNvPr>
          <p:cNvSpPr>
            <a:spLocks noGrp="1"/>
          </p:cNvSpPr>
          <p:nvPr>
            <p:ph idx="1"/>
          </p:nvPr>
        </p:nvSpPr>
        <p:spPr>
          <a:xfrm>
            <a:off x="677333" y="2160589"/>
            <a:ext cx="8968111" cy="4476185"/>
          </a:xfrm>
        </p:spPr>
        <p:txBody>
          <a:bodyPr>
            <a:normAutofit/>
          </a:bodyPr>
          <a:lstStyle/>
          <a:p>
            <a:pPr marL="0" indent="0">
              <a:buNone/>
            </a:pPr>
            <a:r>
              <a:rPr lang="nl-NL" sz="2200" dirty="0">
                <a:solidFill>
                  <a:schemeClr val="accent1"/>
                </a:solidFill>
              </a:rPr>
              <a:t>Hoekschop</a:t>
            </a:r>
          </a:p>
          <a:p>
            <a:r>
              <a:rPr lang="nl-NL" sz="2200" dirty="0"/>
              <a:t>Controleer of de bal op de lijn ligt. Bij O13 is dit bij de 10m streep</a:t>
            </a:r>
            <a:br>
              <a:rPr lang="nl-NL" sz="2200" dirty="0"/>
            </a:br>
            <a:r>
              <a:rPr lang="nl-NL" sz="2200" dirty="0"/>
              <a:t>Op de lijn: Duim omhoog. Niet juist: Wapper met de vlag.</a:t>
            </a:r>
          </a:p>
          <a:p>
            <a:r>
              <a:rPr lang="nl-NL" sz="2200" dirty="0"/>
              <a:t>Na hoekschop bal achter de lijn? Wijs dan de vlag naar het doel voor een doeltrap</a:t>
            </a:r>
            <a:br>
              <a:rPr lang="nl-NL" sz="2200" dirty="0"/>
            </a:br>
            <a:endParaRPr lang="nl-NL" sz="2200" dirty="0"/>
          </a:p>
          <a:p>
            <a:pPr>
              <a:buFont typeface="Courier New" panose="02070309020205020404" pitchFamily="49" charset="0"/>
              <a:buChar char="o"/>
            </a:pPr>
            <a:endParaRPr lang="nl-NL" sz="2200" dirty="0"/>
          </a:p>
          <a:p>
            <a:endParaRPr lang="nl-NL" sz="2200" dirty="0"/>
          </a:p>
        </p:txBody>
      </p:sp>
      <p:pic>
        <p:nvPicPr>
          <p:cNvPr id="4" name="Afbeelding 3">
            <a:extLst>
              <a:ext uri="{FF2B5EF4-FFF2-40B4-BE49-F238E27FC236}">
                <a16:creationId xmlns:a16="http://schemas.microsoft.com/office/drawing/2014/main" id="{C31B42F1-CB17-83C1-0D95-9582B7EF2522}"/>
              </a:ext>
            </a:extLst>
          </p:cNvPr>
          <p:cNvPicPr>
            <a:picLocks noChangeAspect="1"/>
          </p:cNvPicPr>
          <p:nvPr/>
        </p:nvPicPr>
        <p:blipFill>
          <a:blip r:embed="rId2"/>
          <a:stretch>
            <a:fillRect/>
          </a:stretch>
        </p:blipFill>
        <p:spPr>
          <a:xfrm>
            <a:off x="617247" y="2603040"/>
            <a:ext cx="426129" cy="426129"/>
          </a:xfrm>
          <a:prstGeom prst="rect">
            <a:avLst/>
          </a:prstGeom>
        </p:spPr>
      </p:pic>
      <p:pic>
        <p:nvPicPr>
          <p:cNvPr id="5" name="Afbeelding 4" descr="corner regels grensrechter">
            <a:extLst>
              <a:ext uri="{FF2B5EF4-FFF2-40B4-BE49-F238E27FC236}">
                <a16:creationId xmlns:a16="http://schemas.microsoft.com/office/drawing/2014/main" id="{88472321-E3CB-302E-843D-1DA89F6624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0619" y="4265675"/>
            <a:ext cx="3893574" cy="2371099"/>
          </a:xfrm>
          <a:prstGeom prst="rect">
            <a:avLst/>
          </a:prstGeom>
          <a:noFill/>
          <a:ln>
            <a:noFill/>
          </a:ln>
        </p:spPr>
      </p:pic>
      <p:pic>
        <p:nvPicPr>
          <p:cNvPr id="6" name="Afbeelding 5">
            <a:extLst>
              <a:ext uri="{FF2B5EF4-FFF2-40B4-BE49-F238E27FC236}">
                <a16:creationId xmlns:a16="http://schemas.microsoft.com/office/drawing/2014/main" id="{B03C2F2B-6920-1629-EBD9-3F7713FEBEAF}"/>
              </a:ext>
            </a:extLst>
          </p:cNvPr>
          <p:cNvPicPr>
            <a:picLocks noChangeAspect="1"/>
          </p:cNvPicPr>
          <p:nvPr/>
        </p:nvPicPr>
        <p:blipFill>
          <a:blip r:embed="rId2"/>
          <a:stretch>
            <a:fillRect/>
          </a:stretch>
        </p:blipFill>
        <p:spPr>
          <a:xfrm>
            <a:off x="617246" y="3402703"/>
            <a:ext cx="426129" cy="426129"/>
          </a:xfrm>
          <a:prstGeom prst="rect">
            <a:avLst/>
          </a:prstGeom>
        </p:spPr>
      </p:pic>
    </p:spTree>
    <p:extLst>
      <p:ext uri="{BB962C8B-B14F-4D97-AF65-F5344CB8AC3E}">
        <p14:creationId xmlns:p14="http://schemas.microsoft.com/office/powerpoint/2010/main" val="3836224577"/>
      </p:ext>
    </p:extLst>
  </p:cSld>
  <p:clrMapOvr>
    <a:masterClrMapping/>
  </p:clrMapOvr>
</p:sld>
</file>

<file path=ppt/theme/theme1.xml><?xml version="1.0" encoding="utf-8"?>
<a:theme xmlns:a="http://schemas.openxmlformats.org/drawingml/2006/main" name="Facet">
  <a:themeElements>
    <a:clrScheme name="Oranj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TM02900688[[fn=Facet]]</Template>
  <TotalTime>631</TotalTime>
  <Words>665</Words>
  <Application>Microsoft Office PowerPoint</Application>
  <PresentationFormat>Breedbeeld</PresentationFormat>
  <Paragraphs>64</Paragraphs>
  <Slides>16</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Aptos</vt:lpstr>
      <vt:lpstr>Arial</vt:lpstr>
      <vt:lpstr>Courier New</vt:lpstr>
      <vt:lpstr>Trebuchet MS</vt:lpstr>
      <vt:lpstr>Wingdings</vt:lpstr>
      <vt:lpstr>Wingdings 3</vt:lpstr>
      <vt:lpstr>Facet</vt:lpstr>
      <vt:lpstr>Informatie assistent-scheidsrechters </vt:lpstr>
      <vt:lpstr>Agenda</vt:lpstr>
      <vt:lpstr>Introductie</vt:lpstr>
      <vt:lpstr>Vóór de wedstrijd</vt:lpstr>
      <vt:lpstr>Positie grensrechter</vt:lpstr>
      <vt:lpstr>Vlagsignalen</vt:lpstr>
      <vt:lpstr>Vlagsignalen</vt:lpstr>
      <vt:lpstr>Vlagsignalen</vt:lpstr>
      <vt:lpstr>Vlagsignalen</vt:lpstr>
      <vt:lpstr>Vlagsignalen</vt:lpstr>
      <vt:lpstr>Vlagsignalen</vt:lpstr>
      <vt:lpstr>Vlagsignalen</vt:lpstr>
      <vt:lpstr>Vlagsignalen</vt:lpstr>
      <vt:lpstr>Vlagsignalen</vt:lpstr>
      <vt:lpstr>Vlagsignalen</vt:lpstr>
      <vt:lpstr>Afsluitende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Jeffrey Hooiveld (Waada)</dc:creator>
  <cp:lastModifiedBy>Ria de  Brabander</cp:lastModifiedBy>
  <cp:revision>5</cp:revision>
  <dcterms:created xsi:type="dcterms:W3CDTF">2024-08-31T08:17:10Z</dcterms:created>
  <dcterms:modified xsi:type="dcterms:W3CDTF">2025-09-24T09:02:32Z</dcterms:modified>
</cp:coreProperties>
</file>